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matic SC"/>
      <p:regular r:id="rId35"/>
      <p:bold r:id="rId36"/>
    </p:embeddedFont>
    <p:embeddedFont>
      <p:font typeface="Source Code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maticSC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AmaticS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2654d49c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2654d49c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2654d49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2654d49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1caf0cc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1caf0cc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1caf0cc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1caf0cc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1caf0cc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1caf0cc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1caf0cc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1caf0cc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1caf0cc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1caf0cc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1caf0cc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1caf0cc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01caf0cc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01caf0cc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1caf0cc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1caf0cc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fc9293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cfc9293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01caf0cc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01caf0c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cfc9293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cfc9293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fc9293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fc9293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654d49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2654d49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654d49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654d49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654d49c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654d49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654d49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654d49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654d49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2654d49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2654d49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2654d49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2654d49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2654d49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 here the enigma developed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2654d49c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2654d49c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1caf0c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1caf0c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1caf0cc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1caf0cc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01caf0cc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01caf0cc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1caf0cc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1caf0cc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1caf0cc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01caf0cc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01caf0cc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01caf0cc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654d49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654d49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FPGAwars/icestudio" TargetMode="External"/><Relationship Id="rId4" Type="http://schemas.openxmlformats.org/officeDocument/2006/relationships/hyperlink" Target="https://github.com/szieke/ScriptCommunicator_serial-terminal" TargetMode="External"/><Relationship Id="rId5" Type="http://schemas.openxmlformats.org/officeDocument/2006/relationships/hyperlink" Target="https://github.com/FPGAwars/Collection-Jed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uringmachinesimulator.com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-65050"/>
            <a:ext cx="8520600" cy="12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enigma project</a:t>
            </a:r>
            <a:endParaRPr sz="6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3820900"/>
            <a:ext cx="91440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Julián Caro Linares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jcarolinares@gmail.com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@jcarolinares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0" y="2687100"/>
            <a:ext cx="91440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Creating an Enigma Machine inside an Open Source FGPA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5700"/>
            <a:ext cx="3226524" cy="21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799" y="1115976"/>
            <a:ext cx="2328924" cy="19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200" y="3415300"/>
            <a:ext cx="1704524" cy="17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7614" y="1074626"/>
            <a:ext cx="2088775" cy="20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575" y="4519025"/>
            <a:ext cx="1322125" cy="4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-99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nazis improved enigma</a:t>
            </a:r>
            <a:endParaRPr sz="60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25" y="899400"/>
            <a:ext cx="5223150" cy="34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932550" y="4310850"/>
            <a:ext cx="72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A letter is never encrypted as itself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311700" y="-66733"/>
            <a:ext cx="85206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STOP!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11700" y="4061767"/>
            <a:ext cx="85206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what is an fpga?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50" y="391667"/>
            <a:ext cx="2285082" cy="34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007" y="641442"/>
            <a:ext cx="4222097" cy="34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119000" y="4609675"/>
            <a:ext cx="6103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Juan Gonzalez Gomez: https://github.com/Obijuan/digital-electronics-with-open-FPGAs-tutorial</a:t>
            </a:r>
            <a:endParaRPr sz="1200"/>
          </a:p>
        </p:txBody>
      </p:sp>
      <p:cxnSp>
        <p:nvCxnSpPr>
          <p:cNvPr id="131" name="Google Shape;131;p23"/>
          <p:cNvCxnSpPr>
            <a:stCxn id="128" idx="3"/>
            <a:endCxn id="129" idx="1"/>
          </p:cNvCxnSpPr>
          <p:nvPr/>
        </p:nvCxnSpPr>
        <p:spPr>
          <a:xfrm>
            <a:off x="3500832" y="2112417"/>
            <a:ext cx="862200" cy="2499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3"/>
          <p:cNvSpPr txBox="1"/>
          <p:nvPr/>
        </p:nvSpPr>
        <p:spPr>
          <a:xfrm>
            <a:off x="4611100" y="3824025"/>
            <a:ext cx="2950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Field Programmable Gate Array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311700" y="9473"/>
            <a:ext cx="8520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fpgas are...</a:t>
            </a:r>
            <a:endParaRPr b="1" sz="48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902400" y="919675"/>
            <a:ext cx="74631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We are creating REAL circuits inside the FPGA. NO PROGRAMS HERE. JUST HARDWARE.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Each circuit is INDEPENDENT and all the circuits work in PARALLEL, just like real circuits because THEY ARE REAL.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If the circuit is well designed, it’s faster than its equivalent implementation in software. If not, probably it’s also faster.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You can make new circuits without the need of manufacture again the new circuit all the times that you want, in a matter of seconds.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311700" y="-66733"/>
            <a:ext cx="85206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open source </a:t>
            </a:r>
            <a:r>
              <a:rPr b="1" lang="es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fpgas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827" y="2704575"/>
            <a:ext cx="2369850" cy="228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15149"/>
            <a:ext cx="2369850" cy="238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11700" y="3118180"/>
            <a:ext cx="23700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Clifford Wolf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“The fucking master of the universe”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84525" y="4043075"/>
            <a:ext cx="22242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Project IceStorm</a:t>
            </a:r>
            <a:endParaRPr sz="240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938" y="691650"/>
            <a:ext cx="1628625" cy="18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2875" y="711726"/>
            <a:ext cx="1428150" cy="163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350" y="691650"/>
            <a:ext cx="1428150" cy="1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enigma inside an fpga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13850"/>
            <a:ext cx="85206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setup of icestudio and scriptcommunicator</a:t>
            </a:r>
            <a:endParaRPr sz="6000"/>
          </a:p>
        </p:txBody>
      </p:sp>
      <p:sp>
        <p:nvSpPr>
          <p:cNvPr id="161" name="Google Shape;161;p27"/>
          <p:cNvSpPr txBox="1"/>
          <p:nvPr/>
        </p:nvSpPr>
        <p:spPr>
          <a:xfrm>
            <a:off x="1785450" y="2596050"/>
            <a:ext cx="5573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https://github.com/FPGAwars/icestudio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1321950" y="3289575"/>
            <a:ext cx="6500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https://github.com/szieke/ScriptCommunicator_serial-terminal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2125225" y="4013100"/>
            <a:ext cx="4781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5"/>
              </a:rPr>
              <a:t>https://github.com/FPGAwars/Collection-Jedi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let’s play with icestudio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/>
        </p:nvSpPr>
        <p:spPr>
          <a:xfrm>
            <a:off x="311700" y="9473"/>
            <a:ext cx="8520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what is ascii</a:t>
            </a:r>
            <a:endParaRPr b="1" sz="48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50" y="942298"/>
            <a:ext cx="47625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5652300" y="2041013"/>
            <a:ext cx="31800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Source Code Pro"/>
                <a:ea typeface="Source Code Pro"/>
                <a:cs typeface="Source Code Pro"/>
                <a:sym typeface="Source Code Pro"/>
              </a:rPr>
              <a:t>CASE SENSITIVE</a:t>
            </a:r>
            <a:endParaRPr b="1"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verilog: describing hardware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-15792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caesar circuit</a:t>
            </a:r>
            <a:endParaRPr sz="6000"/>
          </a:p>
        </p:txBody>
      </p:sp>
      <p:grpSp>
        <p:nvGrpSpPr>
          <p:cNvPr id="186" name="Google Shape;186;p31"/>
          <p:cNvGrpSpPr/>
          <p:nvPr/>
        </p:nvGrpSpPr>
        <p:grpSpPr>
          <a:xfrm>
            <a:off x="0" y="836950"/>
            <a:ext cx="9134100" cy="3809700"/>
            <a:chOff x="0" y="1141750"/>
            <a:chExt cx="9134100" cy="3809700"/>
          </a:xfrm>
        </p:grpSpPr>
        <p:sp>
          <p:nvSpPr>
            <p:cNvPr id="187" name="Google Shape;187;p31"/>
            <p:cNvSpPr/>
            <p:nvPr/>
          </p:nvSpPr>
          <p:spPr>
            <a:xfrm>
              <a:off x="497400" y="1141750"/>
              <a:ext cx="8060100" cy="3809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92695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IN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LETTER</a:t>
              </a: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292490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ALPHABET</a:t>
              </a: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4942525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CRYPT</a:t>
              </a: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690070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OUT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LETTER</a:t>
              </a:r>
              <a:endParaRPr/>
            </a:p>
          </p:txBody>
        </p:sp>
        <p:sp>
          <p:nvSpPr>
            <p:cNvPr id="192" name="Google Shape;192;p31"/>
            <p:cNvSpPr txBox="1"/>
            <p:nvPr/>
          </p:nvSpPr>
          <p:spPr>
            <a:xfrm>
              <a:off x="3404550" y="1141750"/>
              <a:ext cx="2334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ENCRYPTION ROTOR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93" name="Google Shape;193;p31"/>
            <p:cNvCxnSpPr>
              <a:endCxn id="188" idx="1"/>
            </p:cNvCxnSpPr>
            <p:nvPr/>
          </p:nvCxnSpPr>
          <p:spPr>
            <a:xfrm>
              <a:off x="56650" y="3047575"/>
              <a:ext cx="870300" cy="12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" name="Google Shape;194;p31"/>
            <p:cNvSpPr txBox="1"/>
            <p:nvPr/>
          </p:nvSpPr>
          <p:spPr>
            <a:xfrm>
              <a:off x="0" y="2712175"/>
              <a:ext cx="576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“a”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95" name="Google Shape;195;p31"/>
            <p:cNvCxnSpPr>
              <a:stCxn id="191" idx="3"/>
            </p:cNvCxnSpPr>
            <p:nvPr/>
          </p:nvCxnSpPr>
          <p:spPr>
            <a:xfrm flipH="1" rot="10800000">
              <a:off x="8223400" y="2877775"/>
              <a:ext cx="718500" cy="2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" name="Google Shape;196;p31"/>
            <p:cNvSpPr txBox="1"/>
            <p:nvPr/>
          </p:nvSpPr>
          <p:spPr>
            <a:xfrm>
              <a:off x="8557500" y="2511950"/>
              <a:ext cx="576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“b”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97" name="Google Shape;197;p31"/>
            <p:cNvCxnSpPr>
              <a:stCxn id="188" idx="3"/>
              <a:endCxn id="189" idx="1"/>
            </p:cNvCxnSpPr>
            <p:nvPr/>
          </p:nvCxnSpPr>
          <p:spPr>
            <a:xfrm>
              <a:off x="2249650" y="3170875"/>
              <a:ext cx="675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8" name="Google Shape;198;p31"/>
            <p:cNvCxnSpPr>
              <a:stCxn id="189" idx="3"/>
              <a:endCxn id="190" idx="1"/>
            </p:cNvCxnSpPr>
            <p:nvPr/>
          </p:nvCxnSpPr>
          <p:spPr>
            <a:xfrm>
              <a:off x="4247600" y="3170875"/>
              <a:ext cx="69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1"/>
            <p:cNvCxnSpPr>
              <a:stCxn id="190" idx="3"/>
              <a:endCxn id="191" idx="1"/>
            </p:cNvCxnSpPr>
            <p:nvPr/>
          </p:nvCxnSpPr>
          <p:spPr>
            <a:xfrm>
              <a:off x="6265225" y="3170875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00" name="Google Shape;200;p31"/>
          <p:cNvSpPr txBox="1"/>
          <p:nvPr/>
        </p:nvSpPr>
        <p:spPr>
          <a:xfrm>
            <a:off x="25" y="4663950"/>
            <a:ext cx="9134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Alphabet and crypt change position depending of the Encryption/Decryption mode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928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Cryptography</a:t>
            </a:r>
            <a:endParaRPr sz="60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Greek kryptos “hidden” + graphia “to write”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“A secret message”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-15792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caesar circuit</a:t>
            </a:r>
            <a:endParaRPr sz="6000"/>
          </a:p>
        </p:txBody>
      </p:sp>
      <p:grpSp>
        <p:nvGrpSpPr>
          <p:cNvPr id="206" name="Google Shape;206;p32"/>
          <p:cNvGrpSpPr/>
          <p:nvPr/>
        </p:nvGrpSpPr>
        <p:grpSpPr>
          <a:xfrm>
            <a:off x="0" y="836950"/>
            <a:ext cx="9134100" cy="3809700"/>
            <a:chOff x="0" y="1141750"/>
            <a:chExt cx="9134100" cy="3809700"/>
          </a:xfrm>
        </p:grpSpPr>
        <p:sp>
          <p:nvSpPr>
            <p:cNvPr id="207" name="Google Shape;207;p32"/>
            <p:cNvSpPr/>
            <p:nvPr/>
          </p:nvSpPr>
          <p:spPr>
            <a:xfrm>
              <a:off x="497400" y="1141750"/>
              <a:ext cx="8060100" cy="3809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92695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IN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LETTER</a:t>
              </a: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292490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CRYPT</a:t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4942525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ALPHABET</a:t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6900700" y="1627825"/>
              <a:ext cx="1322700" cy="30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OUT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LETTER</a:t>
              </a:r>
              <a:endParaRPr/>
            </a:p>
          </p:txBody>
        </p:sp>
        <p:sp>
          <p:nvSpPr>
            <p:cNvPr id="212" name="Google Shape;212;p32"/>
            <p:cNvSpPr txBox="1"/>
            <p:nvPr/>
          </p:nvSpPr>
          <p:spPr>
            <a:xfrm>
              <a:off x="3404550" y="1141750"/>
              <a:ext cx="2334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ENCRYPTION ROTOR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213" name="Google Shape;213;p32"/>
            <p:cNvCxnSpPr>
              <a:endCxn id="208" idx="1"/>
            </p:cNvCxnSpPr>
            <p:nvPr/>
          </p:nvCxnSpPr>
          <p:spPr>
            <a:xfrm>
              <a:off x="56650" y="3047575"/>
              <a:ext cx="870300" cy="12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4" name="Google Shape;214;p32"/>
            <p:cNvSpPr txBox="1"/>
            <p:nvPr/>
          </p:nvSpPr>
          <p:spPr>
            <a:xfrm>
              <a:off x="0" y="2712175"/>
              <a:ext cx="576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“b”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215" name="Google Shape;215;p32"/>
            <p:cNvCxnSpPr>
              <a:stCxn id="211" idx="3"/>
            </p:cNvCxnSpPr>
            <p:nvPr/>
          </p:nvCxnSpPr>
          <p:spPr>
            <a:xfrm flipH="1" rot="10800000">
              <a:off x="8223400" y="2877775"/>
              <a:ext cx="718500" cy="29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6" name="Google Shape;216;p32"/>
            <p:cNvSpPr txBox="1"/>
            <p:nvPr/>
          </p:nvSpPr>
          <p:spPr>
            <a:xfrm>
              <a:off x="8557500" y="2511950"/>
              <a:ext cx="5766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Source Code Pro"/>
                  <a:ea typeface="Source Code Pro"/>
                  <a:cs typeface="Source Code Pro"/>
                  <a:sym typeface="Source Code Pro"/>
                </a:rPr>
                <a:t>“a”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217" name="Google Shape;217;p32"/>
            <p:cNvCxnSpPr>
              <a:stCxn id="208" idx="3"/>
              <a:endCxn id="209" idx="1"/>
            </p:cNvCxnSpPr>
            <p:nvPr/>
          </p:nvCxnSpPr>
          <p:spPr>
            <a:xfrm>
              <a:off x="2249650" y="3170875"/>
              <a:ext cx="675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" name="Google Shape;218;p32"/>
            <p:cNvCxnSpPr>
              <a:stCxn id="209" idx="3"/>
              <a:endCxn id="210" idx="1"/>
            </p:cNvCxnSpPr>
            <p:nvPr/>
          </p:nvCxnSpPr>
          <p:spPr>
            <a:xfrm>
              <a:off x="4247600" y="3170875"/>
              <a:ext cx="69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" name="Google Shape;219;p32"/>
            <p:cNvCxnSpPr>
              <a:stCxn id="210" idx="3"/>
              <a:endCxn id="211" idx="1"/>
            </p:cNvCxnSpPr>
            <p:nvPr/>
          </p:nvCxnSpPr>
          <p:spPr>
            <a:xfrm>
              <a:off x="6265225" y="3170875"/>
              <a:ext cx="63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0" name="Google Shape;220;p32"/>
          <p:cNvSpPr txBox="1"/>
          <p:nvPr/>
        </p:nvSpPr>
        <p:spPr>
          <a:xfrm>
            <a:off x="25" y="4663950"/>
            <a:ext cx="91341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Alphabet and crypt change position depending of the Encryption/Decryption mode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our first enigma with one rotor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enigma with three motors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THERE’S MORE...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-9877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alan turing</a:t>
            </a:r>
            <a:endParaRPr sz="6000"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11700" y="976125"/>
            <a:ext cx="4260300" cy="36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 demonstrates that “The Entscheidungsproblem (decision problem)” cannot be resolve.</a:t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One of the founders of the Science of computation. He creates </a:t>
            </a:r>
            <a:r>
              <a:rPr b="1"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“The Turing Machine”</a:t>
            </a: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One of the first </a:t>
            </a: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theoretical</a:t>
            </a: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general purpose computer.</a:t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 broke the </a:t>
            </a: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r>
              <a:rPr b="1" lang="e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of “The Enigma Machine” thanks to his talent and vision. He saves (and provoke) thousands of lives and reduce the WWII in more than two years.</a:t>
            </a:r>
            <a:endParaRPr b="1"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200" y="976088"/>
            <a:ext cx="2905543" cy="36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-9877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</a:t>
            </a:r>
            <a:r>
              <a:rPr lang="es" sz="6000"/>
              <a:t> turing machine</a:t>
            </a:r>
            <a:endParaRPr sz="6000"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288" y="940975"/>
            <a:ext cx="6877414" cy="38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-9877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bletchey park</a:t>
            </a:r>
            <a:endParaRPr sz="6000"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5175"/>
            <a:ext cx="5154683" cy="38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751" y="985175"/>
            <a:ext cx="2984700" cy="168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758" y="2894016"/>
            <a:ext cx="2984705" cy="195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-9877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“the bomb”</a:t>
            </a:r>
            <a:endParaRPr sz="6000"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5" y="980313"/>
            <a:ext cx="4067725" cy="31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725" y="980313"/>
            <a:ext cx="4243850" cy="31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372425" y="4252125"/>
            <a:ext cx="8399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Equivalent to 36 Enigma machines of three rotors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First version created by the Polish mathematician Marian Rejewski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-98775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alan turing</a:t>
            </a:r>
            <a:endParaRPr sz="6000"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10" y="844050"/>
            <a:ext cx="6015779" cy="33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2210850" y="4333900"/>
            <a:ext cx="4722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8 June 1954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ctrTitle"/>
          </p:nvPr>
        </p:nvSpPr>
        <p:spPr>
          <a:xfrm>
            <a:off x="311700" y="-65050"/>
            <a:ext cx="8520600" cy="12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enigma project</a:t>
            </a:r>
            <a:endParaRPr sz="6000"/>
          </a:p>
        </p:txBody>
      </p:sp>
      <p:sp>
        <p:nvSpPr>
          <p:cNvPr id="277" name="Google Shape;277;p41"/>
          <p:cNvSpPr txBox="1"/>
          <p:nvPr>
            <p:ph idx="1" type="subTitle"/>
          </p:nvPr>
        </p:nvSpPr>
        <p:spPr>
          <a:xfrm>
            <a:off x="0" y="3820900"/>
            <a:ext cx="91440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Julián Caro Linares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jcarolinares@gmail.com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@jcarolinares</a:t>
            </a:r>
            <a:endParaRPr/>
          </a:p>
        </p:txBody>
      </p:sp>
      <p:sp>
        <p:nvSpPr>
          <p:cNvPr id="278" name="Google Shape;278;p41"/>
          <p:cNvSpPr txBox="1"/>
          <p:nvPr>
            <p:ph idx="1" type="subTitle"/>
          </p:nvPr>
        </p:nvSpPr>
        <p:spPr>
          <a:xfrm>
            <a:off x="0" y="2687100"/>
            <a:ext cx="91440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Creating an Enigma Machine inside an Open Source FGPA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5700"/>
            <a:ext cx="3226524" cy="21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799" y="1115976"/>
            <a:ext cx="2328924" cy="193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614" y="1074626"/>
            <a:ext cx="2088775" cy="20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575" y="4519025"/>
            <a:ext cx="1322125" cy="4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174" y="3426600"/>
            <a:ext cx="1836799" cy="1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928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when we were just childs...</a:t>
            </a:r>
            <a:endParaRPr sz="60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572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Hidden messages with family and friends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Secret languages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Invisible ink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Invisible friends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Humans need secrets, because they have feelings that can be harmed, but need to be said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Caesar Cipher</a:t>
            </a:r>
            <a:endParaRPr sz="60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88" y="1446900"/>
            <a:ext cx="8227435" cy="34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0343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INFORMATION IS POWER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World War II</a:t>
            </a:r>
            <a:endParaRPr sz="6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550" y="1367750"/>
            <a:ext cx="2559738" cy="3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25" y="1367750"/>
            <a:ext cx="2429675" cy="34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875" y="1336775"/>
            <a:ext cx="2814250" cy="356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85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The Enigma Machine</a:t>
            </a:r>
            <a:endParaRPr sz="60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038" y="1342200"/>
            <a:ext cx="4627933" cy="34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817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let’s  write “hello”</a:t>
            </a:r>
            <a:endParaRPr sz="6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63" y="1522825"/>
            <a:ext cx="5513068" cy="31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81700"/>
            <a:ext cx="85206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nazis improved enigma</a:t>
            </a:r>
            <a:endParaRPr sz="60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675" y="1486400"/>
            <a:ext cx="50006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457275"/>
            <a:ext cx="4198800" cy="11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Additional rotors for the Nazi’s Marine Army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Plugboard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2343150"/>
            <a:ext cx="41988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Three rotors -&gt; 26 × 26 × 26 = 17,576 combinations.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17,576 by six possible wheel orders gives 105,456 combinations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Plus a fourth rotor and a plugboard the number of combinations are: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3×10</a:t>
            </a:r>
            <a:r>
              <a:rPr b="1" baseline="30000" lang="e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114</a:t>
            </a:r>
            <a:r>
              <a:rPr b="1" lang="e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(~380 bits)</a:t>
            </a:r>
            <a:endParaRPr b="1"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